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sp>
      <p:pic>
        <p:nvPicPr>
          <p:cNvPr id="4" name="Image 1" descr="preencoded.png"/>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1975009"/>
            <a:ext cx="7477601" cy="2613184"/>
          </a:xfrm>
          <a:prstGeom prst="rect">
            <a:avLst/>
          </a:prstGeom>
          <a:noFill/>
        </p:spPr>
        <p:txBody>
          <a:bodyPr wrap="square" rtlCol="0" anchor="t"/>
          <a:lstStyle/>
          <a:p>
            <a:pPr marL="0" indent="0">
              <a:lnSpc>
                <a:spcPts val="6860"/>
              </a:lnSpc>
              <a:buNone/>
            </a:pPr>
            <a:r>
              <a:rPr lang="en-US" sz="5485" dirty="0">
                <a:solidFill>
                  <a:srgbClr val="F5F0F0"/>
                </a:solidFill>
                <a:latin typeface="Times New Roman" panose="02020603050405020304" charset="0"/>
                <a:ea typeface="adonis-web" pitchFamily="34" charset="-122"/>
                <a:cs typeface="Times New Roman" panose="02020603050405020304" charset="0"/>
              </a:rPr>
              <a:t>Predicting Heart Disease: A Machine Learning Approach</a:t>
            </a:r>
            <a:endParaRPr lang="en-US" sz="5485" dirty="0">
              <a:latin typeface="Times New Roman" panose="02020603050405020304" charset="0"/>
              <a:cs typeface="Times New Roman" panose="02020603050405020304" charset="0"/>
            </a:endParaRPr>
          </a:p>
        </p:txBody>
      </p:sp>
      <p:sp>
        <p:nvSpPr>
          <p:cNvPr id="6" name="Text 2"/>
          <p:cNvSpPr/>
          <p:nvPr/>
        </p:nvSpPr>
        <p:spPr>
          <a:xfrm>
            <a:off x="833199" y="4921448"/>
            <a:ext cx="7477601" cy="1333024"/>
          </a:xfrm>
          <a:prstGeom prst="rect">
            <a:avLst/>
          </a:prstGeom>
          <a:noFill/>
        </p:spPr>
        <p:txBody>
          <a:bodyPr wrap="square" rtlCol="0" anchor="t"/>
          <a:lstStyle/>
          <a:p>
            <a:pPr marL="0" indent="0">
              <a:lnSpc>
                <a:spcPts val="2625"/>
              </a:lnSpc>
              <a:buNone/>
            </a:pPr>
            <a:r>
              <a:rPr lang="en-US" sz="2800" dirty="0">
                <a:solidFill>
                  <a:srgbClr val="E2E6E9"/>
                </a:solidFill>
                <a:latin typeface="Times New Roman" panose="02020603050405020304" charset="0"/>
                <a:ea typeface="adonis-web" pitchFamily="34" charset="-122"/>
                <a:cs typeface="Times New Roman" panose="02020603050405020304" charset="0"/>
              </a:rPr>
              <a:t>Heart disease is a significant public health concern, responsible for millions of deaths worldwide each year. In this project, we aim to develop a robust machine learning model that can accurately predict the likelihood of an individual developing heart disease based on a set of medical parameters. </a:t>
            </a:r>
            <a:endParaRPr lang="en-US" sz="2800" dirty="0">
              <a:solidFill>
                <a:srgbClr val="E2E6E9"/>
              </a:solidFill>
              <a:latin typeface="Times New Roman" panose="02020603050405020304" charset="0"/>
              <a:ea typeface="adonis-web" pitchFamily="34" charset="-122"/>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sp>
      <p:sp>
        <p:nvSpPr>
          <p:cNvPr id="4" name="Text 1"/>
          <p:cNvSpPr/>
          <p:nvPr/>
        </p:nvSpPr>
        <p:spPr>
          <a:xfrm>
            <a:off x="2659975" y="594241"/>
            <a:ext cx="4900136" cy="612577"/>
          </a:xfrm>
          <a:prstGeom prst="rect">
            <a:avLst/>
          </a:prstGeom>
          <a:noFill/>
        </p:spPr>
        <p:txBody>
          <a:bodyPr wrap="none" rtlCol="0" anchor="t"/>
          <a:lstStyle/>
          <a:p>
            <a:pPr marL="0" indent="0">
              <a:lnSpc>
                <a:spcPts val="4825"/>
              </a:lnSpc>
              <a:buNone/>
            </a:pPr>
            <a:r>
              <a:rPr lang="en-US" sz="4000" dirty="0">
                <a:solidFill>
                  <a:srgbClr val="F5F0F0"/>
                </a:solidFill>
                <a:latin typeface="Times New Roman" panose="02020603050405020304" charset="0"/>
                <a:ea typeface="adonis-web" pitchFamily="34" charset="-122"/>
                <a:cs typeface="Times New Roman" panose="02020603050405020304" charset="0"/>
              </a:rPr>
              <a:t>Dataset Overview</a:t>
            </a:r>
            <a:endParaRPr lang="en-US" sz="4000" dirty="0">
              <a:solidFill>
                <a:srgbClr val="F5F0F0"/>
              </a:solidFill>
              <a:latin typeface="Times New Roman" panose="02020603050405020304" charset="0"/>
              <a:ea typeface="adonis-web" pitchFamily="34" charset="-122"/>
              <a:cs typeface="Times New Roman" panose="02020603050405020304" charset="0"/>
            </a:endParaRPr>
          </a:p>
        </p:txBody>
      </p:sp>
      <p:sp>
        <p:nvSpPr>
          <p:cNvPr id="5" name="Text 2"/>
          <p:cNvSpPr/>
          <p:nvPr/>
        </p:nvSpPr>
        <p:spPr>
          <a:xfrm>
            <a:off x="2659975" y="1745694"/>
            <a:ext cx="2699742" cy="306229"/>
          </a:xfrm>
          <a:prstGeom prst="rect">
            <a:avLst/>
          </a:prstGeom>
          <a:noFill/>
        </p:spPr>
        <p:txBody>
          <a:bodyPr wrap="none" rtlCol="0" anchor="t"/>
          <a:lstStyle/>
          <a:p>
            <a:pPr marL="0" indent="0">
              <a:lnSpc>
                <a:spcPts val="2410"/>
              </a:lnSpc>
              <a:buNone/>
            </a:pPr>
            <a:r>
              <a:rPr lang="en-US" sz="2400" dirty="0">
                <a:solidFill>
                  <a:srgbClr val="F5F0F0"/>
                </a:solidFill>
                <a:latin typeface="Times New Roman" panose="02020603050405020304" charset="0"/>
                <a:ea typeface="adonis-web" pitchFamily="34" charset="-122"/>
                <a:cs typeface="Times New Roman" panose="02020603050405020304" charset="0"/>
              </a:rPr>
              <a:t>Comprehensive Attributes</a:t>
            </a:r>
            <a:endParaRPr lang="en-US" sz="2400" dirty="0">
              <a:solidFill>
                <a:srgbClr val="F5F0F0"/>
              </a:solidFill>
              <a:latin typeface="Times New Roman" panose="02020603050405020304" charset="0"/>
              <a:ea typeface="adonis-web" pitchFamily="34" charset="-122"/>
              <a:cs typeface="Times New Roman" panose="02020603050405020304" charset="0"/>
            </a:endParaRPr>
          </a:p>
        </p:txBody>
      </p:sp>
      <p:sp>
        <p:nvSpPr>
          <p:cNvPr id="6" name="Text 3"/>
          <p:cNvSpPr/>
          <p:nvPr/>
        </p:nvSpPr>
        <p:spPr>
          <a:xfrm>
            <a:off x="2659975" y="2267426"/>
            <a:ext cx="2752368" cy="5173980"/>
          </a:xfrm>
          <a:prstGeom prst="rect">
            <a:avLst/>
          </a:prstGeom>
          <a:noFill/>
        </p:spPr>
        <p:txBody>
          <a:bodyPr wrap="square" rtlCol="0" anchor="t"/>
          <a:lstStyle/>
          <a:p>
            <a:pPr marL="0" indent="0">
              <a:lnSpc>
                <a:spcPts val="2545"/>
              </a:lnSpc>
              <a:buNone/>
            </a:pPr>
            <a:r>
              <a:rPr lang="en-US" dirty="0">
                <a:solidFill>
                  <a:srgbClr val="E2E6E9"/>
                </a:solidFill>
                <a:latin typeface="Times New Roman" panose="02020603050405020304" charset="0"/>
                <a:ea typeface="adonis-web" pitchFamily="34" charset="-122"/>
                <a:cs typeface="Times New Roman" panose="02020603050405020304" charset="0"/>
              </a:rPr>
              <a:t>The dataset used in this study consists of 303 patient records, each with 14 relevant features. These features include demographic information, such as age and sex, as well as clinical measurements like resting blood pressure, serum cholesterol, and electrocardiogram results. This wide range of attributes provides a holistic view of the patients' health status, enabling a more robust and accurate predictive model.</a:t>
            </a:r>
            <a:endParaRPr lang="en-US" dirty="0">
              <a:solidFill>
                <a:srgbClr val="E2E6E9"/>
              </a:solidFill>
              <a:latin typeface="Times New Roman" panose="02020603050405020304" charset="0"/>
              <a:ea typeface="adonis-web" pitchFamily="34" charset="-122"/>
              <a:cs typeface="Times New Roman" panose="02020603050405020304" charset="0"/>
            </a:endParaRPr>
          </a:p>
        </p:txBody>
      </p:sp>
      <p:sp>
        <p:nvSpPr>
          <p:cNvPr id="7" name="Text 4"/>
          <p:cNvSpPr/>
          <p:nvPr/>
        </p:nvSpPr>
        <p:spPr>
          <a:xfrm>
            <a:off x="5945981" y="1745694"/>
            <a:ext cx="2450068" cy="306229"/>
          </a:xfrm>
          <a:prstGeom prst="rect">
            <a:avLst/>
          </a:prstGeom>
          <a:noFill/>
        </p:spPr>
        <p:txBody>
          <a:bodyPr wrap="none" rtlCol="0" anchor="t"/>
          <a:lstStyle/>
          <a:p>
            <a:pPr marL="0" indent="0">
              <a:lnSpc>
                <a:spcPts val="2410"/>
              </a:lnSpc>
              <a:buNone/>
            </a:pPr>
            <a:r>
              <a:rPr lang="en-US" sz="2400" dirty="0">
                <a:solidFill>
                  <a:srgbClr val="F5F0F0"/>
                </a:solidFill>
                <a:latin typeface="Times New Roman" panose="02020603050405020304" charset="0"/>
                <a:ea typeface="adonis-web" pitchFamily="34" charset="-122"/>
                <a:cs typeface="Times New Roman" panose="02020603050405020304" charset="0"/>
              </a:rPr>
              <a:t>Target Variable</a:t>
            </a:r>
            <a:endParaRPr lang="en-US" sz="2400" dirty="0">
              <a:solidFill>
                <a:srgbClr val="F5F0F0"/>
              </a:solidFill>
              <a:latin typeface="Times New Roman" panose="02020603050405020304" charset="0"/>
              <a:ea typeface="adonis-web" pitchFamily="34" charset="-122"/>
              <a:cs typeface="Times New Roman" panose="02020603050405020304" charset="0"/>
            </a:endParaRPr>
          </a:p>
        </p:txBody>
      </p:sp>
      <p:sp>
        <p:nvSpPr>
          <p:cNvPr id="8" name="Text 5"/>
          <p:cNvSpPr/>
          <p:nvPr/>
        </p:nvSpPr>
        <p:spPr>
          <a:xfrm>
            <a:off x="5945981" y="2267426"/>
            <a:ext cx="2752368" cy="3233738"/>
          </a:xfrm>
          <a:prstGeom prst="rect">
            <a:avLst/>
          </a:prstGeom>
          <a:noFill/>
        </p:spPr>
        <p:txBody>
          <a:bodyPr wrap="square" rtlCol="0" anchor="t"/>
          <a:lstStyle/>
          <a:p>
            <a:pPr marL="0" indent="0">
              <a:lnSpc>
                <a:spcPts val="2545"/>
              </a:lnSpc>
              <a:buNone/>
            </a:pPr>
            <a:r>
              <a:rPr lang="en-US" sz="2000" dirty="0">
                <a:solidFill>
                  <a:srgbClr val="E2E6E9"/>
                </a:solidFill>
                <a:latin typeface="Times New Roman" panose="02020603050405020304" charset="0"/>
                <a:ea typeface="adonis-web" pitchFamily="34" charset="-122"/>
                <a:cs typeface="Times New Roman" panose="02020603050405020304" charset="0"/>
              </a:rPr>
              <a:t>The primary target variable in this dataset is the presence or absence of heart disease. This binary classification problem allows us to develop a model that can accurately predict whether an individual is at risk of developing heart disease based on the provided medical parameters.</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
        <p:nvSpPr>
          <p:cNvPr id="9" name="Text 6"/>
          <p:cNvSpPr/>
          <p:nvPr/>
        </p:nvSpPr>
        <p:spPr>
          <a:xfrm>
            <a:off x="9231987" y="1745694"/>
            <a:ext cx="2450068" cy="306229"/>
          </a:xfrm>
          <a:prstGeom prst="rect">
            <a:avLst/>
          </a:prstGeom>
          <a:noFill/>
        </p:spPr>
        <p:txBody>
          <a:bodyPr wrap="none" rtlCol="0" anchor="t"/>
          <a:lstStyle/>
          <a:p>
            <a:pPr marL="0" indent="0">
              <a:lnSpc>
                <a:spcPts val="2410"/>
              </a:lnSpc>
              <a:buNone/>
            </a:pPr>
            <a:r>
              <a:rPr lang="en-US" sz="2400" dirty="0">
                <a:solidFill>
                  <a:srgbClr val="F5F0F0"/>
                </a:solidFill>
                <a:latin typeface="Times New Roman" panose="02020603050405020304" charset="0"/>
                <a:ea typeface="adonis-web" pitchFamily="34" charset="-122"/>
                <a:cs typeface="Times New Roman" panose="02020603050405020304" charset="0"/>
              </a:rPr>
              <a:t>Data Quality</a:t>
            </a:r>
            <a:endParaRPr lang="en-US" sz="2400" dirty="0">
              <a:solidFill>
                <a:srgbClr val="F5F0F0"/>
              </a:solidFill>
              <a:latin typeface="Times New Roman" panose="02020603050405020304" charset="0"/>
              <a:ea typeface="adonis-web" pitchFamily="34" charset="-122"/>
              <a:cs typeface="Times New Roman" panose="02020603050405020304" charset="0"/>
            </a:endParaRPr>
          </a:p>
        </p:txBody>
      </p:sp>
      <p:sp>
        <p:nvSpPr>
          <p:cNvPr id="10" name="Text 7"/>
          <p:cNvSpPr/>
          <p:nvPr/>
        </p:nvSpPr>
        <p:spPr>
          <a:xfrm>
            <a:off x="9231987" y="2267426"/>
            <a:ext cx="2752368" cy="3557111"/>
          </a:xfrm>
          <a:prstGeom prst="rect">
            <a:avLst/>
          </a:prstGeom>
          <a:noFill/>
        </p:spPr>
        <p:txBody>
          <a:bodyPr wrap="square" rtlCol="0" anchor="t"/>
          <a:lstStyle/>
          <a:p>
            <a:pPr marL="0" indent="0">
              <a:lnSpc>
                <a:spcPts val="2545"/>
              </a:lnSpc>
              <a:buNone/>
            </a:pPr>
            <a:r>
              <a:rPr lang="en-US" sz="2000" dirty="0">
                <a:solidFill>
                  <a:srgbClr val="E2E6E9"/>
                </a:solidFill>
                <a:latin typeface="Times New Roman" panose="02020603050405020304" charset="0"/>
                <a:ea typeface="adonis-web" pitchFamily="34" charset="-122"/>
                <a:cs typeface="Times New Roman" panose="02020603050405020304" charset="0"/>
              </a:rPr>
              <a:t>The dataset is well-curated and complete, with no missing values. This ensures that the training and testing of the machine learning models can be performed without the need for extensive data cleaning or imputation, allowing for a more efficient and reliable model development process.</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sp>
      <p:pic>
        <p:nvPicPr>
          <p:cNvPr id="4" name="Image 1" descr="preencoded.png"/>
          <p:cNvPicPr>
            <a:picLocks noChangeAspect="1"/>
          </p:cNvPicPr>
          <p:nvPr/>
        </p:nvPicPr>
        <p:blipFill>
          <a:blip r:embed="rId2"/>
          <a:stretch>
            <a:fillRect/>
          </a:stretch>
        </p:blipFill>
        <p:spPr>
          <a:xfrm>
            <a:off x="-7620" y="0"/>
            <a:ext cx="3657600" cy="8229600"/>
          </a:xfrm>
          <a:prstGeom prst="rect">
            <a:avLst/>
          </a:prstGeom>
        </p:spPr>
      </p:pic>
      <p:sp>
        <p:nvSpPr>
          <p:cNvPr id="5" name="Text 1"/>
          <p:cNvSpPr/>
          <p:nvPr/>
        </p:nvSpPr>
        <p:spPr>
          <a:xfrm>
            <a:off x="4490799" y="989767"/>
            <a:ext cx="8259961" cy="631150"/>
          </a:xfrm>
          <a:prstGeom prst="rect">
            <a:avLst/>
          </a:prstGeom>
          <a:noFill/>
        </p:spPr>
        <p:txBody>
          <a:bodyPr wrap="none" rtlCol="0" anchor="t"/>
          <a:lstStyle/>
          <a:p>
            <a:pPr marL="0" indent="0">
              <a:lnSpc>
                <a:spcPts val="4970"/>
              </a:lnSpc>
              <a:buNone/>
            </a:pPr>
            <a:r>
              <a:rPr lang="en-US" sz="4000" dirty="0">
                <a:solidFill>
                  <a:srgbClr val="F5F0F0"/>
                </a:solidFill>
                <a:latin typeface="Times New Roman" panose="02020603050405020304" charset="0"/>
                <a:ea typeface="adonis-web" pitchFamily="34" charset="-122"/>
                <a:cs typeface="Times New Roman" panose="02020603050405020304" charset="0"/>
              </a:rPr>
              <a:t>Preprocessing and Feature Engineering</a:t>
            </a:r>
            <a:endParaRPr lang="en-US" sz="4000" dirty="0">
              <a:solidFill>
                <a:srgbClr val="F5F0F0"/>
              </a:solidFill>
              <a:latin typeface="Times New Roman" panose="02020603050405020304" charset="0"/>
              <a:ea typeface="adonis-web" pitchFamily="34" charset="-122"/>
              <a:cs typeface="Times New Roman" panose="02020603050405020304" charset="0"/>
            </a:endParaRPr>
          </a:p>
        </p:txBody>
      </p:sp>
      <p:sp>
        <p:nvSpPr>
          <p:cNvPr id="6" name="Shape 2"/>
          <p:cNvSpPr/>
          <p:nvPr/>
        </p:nvSpPr>
        <p:spPr>
          <a:xfrm>
            <a:off x="4490799" y="2204085"/>
            <a:ext cx="499943" cy="499943"/>
          </a:xfrm>
          <a:prstGeom prst="roundRect">
            <a:avLst>
              <a:gd name="adj" fmla="val 20000"/>
            </a:avLst>
          </a:prstGeom>
          <a:solidFill>
            <a:srgbClr val="003180"/>
          </a:solidFill>
          <a:ln w="7620">
            <a:solidFill>
              <a:srgbClr val="194A99"/>
            </a:solidFill>
            <a:prstDash val="solid"/>
          </a:ln>
        </p:spPr>
      </p:sp>
      <p:sp>
        <p:nvSpPr>
          <p:cNvPr id="7" name="Text 3"/>
          <p:cNvSpPr/>
          <p:nvPr/>
        </p:nvSpPr>
        <p:spPr>
          <a:xfrm>
            <a:off x="4657963" y="2264688"/>
            <a:ext cx="165497" cy="378738"/>
          </a:xfrm>
          <a:prstGeom prst="rect">
            <a:avLst/>
          </a:prstGeom>
          <a:noFill/>
        </p:spPr>
        <p:txBody>
          <a:bodyPr wrap="none" rtlCol="0" anchor="t"/>
          <a:lstStyle/>
          <a:p>
            <a:pPr marL="0" indent="0" algn="ctr">
              <a:lnSpc>
                <a:spcPts val="2980"/>
              </a:lnSpc>
              <a:buNone/>
            </a:pPr>
            <a:r>
              <a:rPr lang="en-US" sz="2385" dirty="0">
                <a:solidFill>
                  <a:srgbClr val="E2E6E9"/>
                </a:solidFill>
                <a:latin typeface="adonis-web" pitchFamily="34" charset="0"/>
                <a:ea typeface="adonis-web" pitchFamily="34" charset="-122"/>
                <a:cs typeface="adonis-web" pitchFamily="34" charset="-120"/>
              </a:rPr>
              <a:t>1</a:t>
            </a:r>
            <a:endParaRPr lang="en-US" sz="2385" dirty="0"/>
          </a:p>
        </p:txBody>
      </p:sp>
      <p:sp>
        <p:nvSpPr>
          <p:cNvPr id="8" name="Text 4"/>
          <p:cNvSpPr/>
          <p:nvPr/>
        </p:nvSpPr>
        <p:spPr>
          <a:xfrm>
            <a:off x="5212913" y="2204085"/>
            <a:ext cx="2524958" cy="315635"/>
          </a:xfrm>
          <a:prstGeom prst="rect">
            <a:avLst/>
          </a:prstGeom>
          <a:noFill/>
        </p:spPr>
        <p:txBody>
          <a:bodyPr wrap="none" rtlCol="0" anchor="t"/>
          <a:lstStyle/>
          <a:p>
            <a:pPr marL="0" indent="0">
              <a:lnSpc>
                <a:spcPts val="2485"/>
              </a:lnSpc>
              <a:buNone/>
            </a:pPr>
            <a:r>
              <a:rPr lang="en-US" sz="1990" dirty="0">
                <a:solidFill>
                  <a:srgbClr val="E2E6E9"/>
                </a:solidFill>
                <a:latin typeface="Times New Roman" panose="02020603050405020304" charset="0"/>
                <a:ea typeface="adonis-web" pitchFamily="34" charset="-122"/>
                <a:cs typeface="Times New Roman" panose="02020603050405020304" charset="0"/>
              </a:rPr>
              <a:t>Data Normalization</a:t>
            </a:r>
            <a:endParaRPr lang="en-US" sz="1990" dirty="0">
              <a:latin typeface="Times New Roman" panose="02020603050405020304" charset="0"/>
              <a:cs typeface="Times New Roman" panose="02020603050405020304" charset="0"/>
            </a:endParaRPr>
          </a:p>
        </p:txBody>
      </p:sp>
      <p:sp>
        <p:nvSpPr>
          <p:cNvPr id="9" name="Text 5"/>
          <p:cNvSpPr/>
          <p:nvPr/>
        </p:nvSpPr>
        <p:spPr>
          <a:xfrm>
            <a:off x="5212913" y="2652951"/>
            <a:ext cx="3820001" cy="2332792"/>
          </a:xfrm>
          <a:prstGeom prst="rect">
            <a:avLst/>
          </a:prstGeom>
          <a:noFill/>
        </p:spPr>
        <p:txBody>
          <a:bodyPr wrap="square" rtlCol="0" anchor="t"/>
          <a:lstStyle/>
          <a:p>
            <a:pPr marL="0" indent="0">
              <a:lnSpc>
                <a:spcPts val="2625"/>
              </a:lnSpc>
              <a:buNone/>
            </a:pPr>
            <a:r>
              <a:rPr lang="en-US" sz="2000" dirty="0">
                <a:solidFill>
                  <a:srgbClr val="E2E6E9"/>
                </a:solidFill>
                <a:latin typeface="Times New Roman" panose="02020603050405020304" charset="0"/>
                <a:ea typeface="adonis-web" pitchFamily="34" charset="-122"/>
                <a:cs typeface="Times New Roman" panose="02020603050405020304" charset="0"/>
              </a:rPr>
              <a:t>Although the dataset is already in a suitable format, we have decided not to perform any additional normalization. The medical parameters are generally on similar scales, and normalizing the data would not significantly improve the model's performance.</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
        <p:nvSpPr>
          <p:cNvPr id="10" name="Shape 6"/>
          <p:cNvSpPr/>
          <p:nvPr/>
        </p:nvSpPr>
        <p:spPr>
          <a:xfrm>
            <a:off x="9255085" y="2204085"/>
            <a:ext cx="499943" cy="499943"/>
          </a:xfrm>
          <a:prstGeom prst="roundRect">
            <a:avLst>
              <a:gd name="adj" fmla="val 20000"/>
            </a:avLst>
          </a:prstGeom>
          <a:solidFill>
            <a:srgbClr val="003180"/>
          </a:solidFill>
          <a:ln w="7620">
            <a:solidFill>
              <a:srgbClr val="194A99"/>
            </a:solidFill>
            <a:prstDash val="solid"/>
          </a:ln>
        </p:spPr>
      </p:sp>
      <p:sp>
        <p:nvSpPr>
          <p:cNvPr id="11" name="Text 7"/>
          <p:cNvSpPr/>
          <p:nvPr/>
        </p:nvSpPr>
        <p:spPr>
          <a:xfrm>
            <a:off x="9422249" y="2264688"/>
            <a:ext cx="165497" cy="378738"/>
          </a:xfrm>
          <a:prstGeom prst="rect">
            <a:avLst/>
          </a:prstGeom>
          <a:noFill/>
        </p:spPr>
        <p:txBody>
          <a:bodyPr wrap="none" rtlCol="0" anchor="t"/>
          <a:lstStyle/>
          <a:p>
            <a:pPr marL="0" indent="0" algn="ctr">
              <a:lnSpc>
                <a:spcPts val="2980"/>
              </a:lnSpc>
              <a:buNone/>
            </a:pPr>
            <a:r>
              <a:rPr lang="en-US" sz="2385" dirty="0">
                <a:solidFill>
                  <a:srgbClr val="E2E6E9"/>
                </a:solidFill>
                <a:latin typeface="adonis-web" pitchFamily="34" charset="0"/>
                <a:ea typeface="adonis-web" pitchFamily="34" charset="-122"/>
                <a:cs typeface="adonis-web" pitchFamily="34" charset="-120"/>
              </a:rPr>
              <a:t>2</a:t>
            </a:r>
            <a:endParaRPr lang="en-US" sz="2385" dirty="0"/>
          </a:p>
        </p:txBody>
      </p:sp>
      <p:sp>
        <p:nvSpPr>
          <p:cNvPr id="12" name="Text 8"/>
          <p:cNvSpPr/>
          <p:nvPr/>
        </p:nvSpPr>
        <p:spPr>
          <a:xfrm>
            <a:off x="9977199" y="2204085"/>
            <a:ext cx="2524958" cy="315635"/>
          </a:xfrm>
          <a:prstGeom prst="rect">
            <a:avLst/>
          </a:prstGeom>
          <a:noFill/>
        </p:spPr>
        <p:txBody>
          <a:bodyPr wrap="none" rtlCol="0" anchor="t"/>
          <a:lstStyle/>
          <a:p>
            <a:pPr marL="0" indent="0">
              <a:lnSpc>
                <a:spcPts val="2485"/>
              </a:lnSpc>
              <a:buNone/>
            </a:pPr>
            <a:r>
              <a:rPr lang="en-US" sz="2400" dirty="0">
                <a:solidFill>
                  <a:srgbClr val="E2E6E9"/>
                </a:solidFill>
                <a:latin typeface="Times New Roman" panose="02020603050405020304" charset="0"/>
                <a:ea typeface="adonis-web" pitchFamily="34" charset="-122"/>
                <a:cs typeface="Times New Roman" panose="02020603050405020304" charset="0"/>
              </a:rPr>
              <a:t>Feature Selection</a:t>
            </a:r>
            <a:endParaRPr lang="en-US" sz="2400" dirty="0">
              <a:solidFill>
                <a:srgbClr val="E2E6E9"/>
              </a:solidFill>
              <a:latin typeface="Times New Roman" panose="02020603050405020304" charset="0"/>
              <a:ea typeface="adonis-web" pitchFamily="34" charset="-122"/>
              <a:cs typeface="Times New Roman" panose="02020603050405020304" charset="0"/>
            </a:endParaRPr>
          </a:p>
        </p:txBody>
      </p:sp>
      <p:sp>
        <p:nvSpPr>
          <p:cNvPr id="13" name="Text 9"/>
          <p:cNvSpPr/>
          <p:nvPr/>
        </p:nvSpPr>
        <p:spPr>
          <a:xfrm>
            <a:off x="9977199" y="2652951"/>
            <a:ext cx="3820001" cy="2666048"/>
          </a:xfrm>
          <a:prstGeom prst="rect">
            <a:avLst/>
          </a:prstGeom>
          <a:noFill/>
        </p:spPr>
        <p:txBody>
          <a:bodyPr wrap="square" rtlCol="0" anchor="t"/>
          <a:lstStyle/>
          <a:p>
            <a:pPr marL="0" indent="0">
              <a:lnSpc>
                <a:spcPts val="2625"/>
              </a:lnSpc>
              <a:buNone/>
            </a:pPr>
            <a:r>
              <a:rPr lang="en-US" sz="2400" dirty="0">
                <a:solidFill>
                  <a:srgbClr val="E2E6E9"/>
                </a:solidFill>
                <a:latin typeface="Times New Roman" panose="02020603050405020304" charset="0"/>
                <a:ea typeface="adonis-web" pitchFamily="34" charset="-122"/>
                <a:cs typeface="Times New Roman" panose="02020603050405020304" charset="0"/>
              </a:rPr>
              <a:t>All 14 features in the dataset are relevant to the prediction of heart disease and have been retained for the model development. Attempting to select a subset of features may result in the loss of important information, potentially compromising the model's accuracy.</a:t>
            </a:r>
            <a:endParaRPr lang="en-US" sz="2400" dirty="0">
              <a:solidFill>
                <a:srgbClr val="E2E6E9"/>
              </a:solidFill>
              <a:latin typeface="Times New Roman" panose="02020603050405020304" charset="0"/>
              <a:ea typeface="adonis-web" pitchFamily="34" charset="-122"/>
              <a:cs typeface="Times New Roman" panose="02020603050405020304" charset="0"/>
            </a:endParaRPr>
          </a:p>
        </p:txBody>
      </p:sp>
      <p:sp>
        <p:nvSpPr>
          <p:cNvPr id="14" name="Shape 10"/>
          <p:cNvSpPr/>
          <p:nvPr/>
        </p:nvSpPr>
        <p:spPr>
          <a:xfrm>
            <a:off x="4490799" y="5791081"/>
            <a:ext cx="499943" cy="499943"/>
          </a:xfrm>
          <a:prstGeom prst="roundRect">
            <a:avLst>
              <a:gd name="adj" fmla="val 20000"/>
            </a:avLst>
          </a:prstGeom>
          <a:solidFill>
            <a:srgbClr val="003180"/>
          </a:solidFill>
          <a:ln w="7620">
            <a:solidFill>
              <a:srgbClr val="194A99"/>
            </a:solidFill>
            <a:prstDash val="solid"/>
          </a:ln>
        </p:spPr>
      </p:sp>
      <p:sp>
        <p:nvSpPr>
          <p:cNvPr id="15" name="Text 11"/>
          <p:cNvSpPr/>
          <p:nvPr/>
        </p:nvSpPr>
        <p:spPr>
          <a:xfrm>
            <a:off x="4657963" y="5851684"/>
            <a:ext cx="165497" cy="378738"/>
          </a:xfrm>
          <a:prstGeom prst="rect">
            <a:avLst/>
          </a:prstGeom>
          <a:noFill/>
        </p:spPr>
        <p:txBody>
          <a:bodyPr wrap="none" rtlCol="0" anchor="t"/>
          <a:lstStyle/>
          <a:p>
            <a:pPr marL="0" indent="0" algn="ctr">
              <a:lnSpc>
                <a:spcPts val="2980"/>
              </a:lnSpc>
              <a:buNone/>
            </a:pPr>
            <a:r>
              <a:rPr lang="en-US" sz="2385" dirty="0">
                <a:solidFill>
                  <a:srgbClr val="E2E6E9"/>
                </a:solidFill>
                <a:latin typeface="adonis-web" pitchFamily="34" charset="0"/>
                <a:ea typeface="adonis-web" pitchFamily="34" charset="-122"/>
                <a:cs typeface="adonis-web" pitchFamily="34" charset="-120"/>
              </a:rPr>
              <a:t>3</a:t>
            </a:r>
            <a:endParaRPr lang="en-US" sz="2385" dirty="0"/>
          </a:p>
        </p:txBody>
      </p:sp>
      <p:sp>
        <p:nvSpPr>
          <p:cNvPr id="16" name="Text 12"/>
          <p:cNvSpPr/>
          <p:nvPr/>
        </p:nvSpPr>
        <p:spPr>
          <a:xfrm>
            <a:off x="5212913" y="5791081"/>
            <a:ext cx="2524958" cy="315635"/>
          </a:xfrm>
          <a:prstGeom prst="rect">
            <a:avLst/>
          </a:prstGeom>
          <a:noFill/>
        </p:spPr>
        <p:txBody>
          <a:bodyPr wrap="none" rtlCol="0" anchor="t"/>
          <a:lstStyle/>
          <a:p>
            <a:pPr marL="0" indent="0">
              <a:lnSpc>
                <a:spcPts val="2485"/>
              </a:lnSpc>
              <a:buNone/>
            </a:pPr>
            <a:r>
              <a:rPr lang="en-US" sz="2400" dirty="0">
                <a:solidFill>
                  <a:srgbClr val="E2E6E9"/>
                </a:solidFill>
                <a:latin typeface="Times New Roman" panose="02020603050405020304" charset="0"/>
                <a:ea typeface="adonis-web" pitchFamily="34" charset="-122"/>
                <a:cs typeface="Times New Roman" panose="02020603050405020304" charset="0"/>
              </a:rPr>
              <a:t>Data Split</a:t>
            </a:r>
            <a:endParaRPr lang="en-US" sz="2400" dirty="0">
              <a:solidFill>
                <a:srgbClr val="E2E6E9"/>
              </a:solidFill>
              <a:latin typeface="Times New Roman" panose="02020603050405020304" charset="0"/>
              <a:ea typeface="adonis-web" pitchFamily="34" charset="-122"/>
              <a:cs typeface="Times New Roman" panose="02020603050405020304" charset="0"/>
            </a:endParaRPr>
          </a:p>
        </p:txBody>
      </p:sp>
      <p:sp>
        <p:nvSpPr>
          <p:cNvPr id="17" name="Text 13"/>
          <p:cNvSpPr/>
          <p:nvPr/>
        </p:nvSpPr>
        <p:spPr>
          <a:xfrm>
            <a:off x="5212913" y="6239947"/>
            <a:ext cx="8584287" cy="999768"/>
          </a:xfrm>
          <a:prstGeom prst="rect">
            <a:avLst/>
          </a:prstGeom>
          <a:noFill/>
        </p:spPr>
        <p:txBody>
          <a:bodyPr wrap="square" rtlCol="0" anchor="t"/>
          <a:lstStyle/>
          <a:p>
            <a:pPr marL="0" indent="0">
              <a:lnSpc>
                <a:spcPts val="2625"/>
              </a:lnSpc>
              <a:buNone/>
            </a:pPr>
            <a:r>
              <a:rPr lang="en-US" sz="2000" dirty="0">
                <a:solidFill>
                  <a:srgbClr val="E2E6E9"/>
                </a:solidFill>
                <a:latin typeface="Times New Roman" panose="02020603050405020304" charset="0"/>
                <a:ea typeface="adonis-web" pitchFamily="34" charset="-122"/>
                <a:cs typeface="Times New Roman" panose="02020603050405020304" charset="0"/>
              </a:rPr>
              <a:t>The dataset has been split into training and testing sets, with a test size of 0.2. This ensures that the model can be thoroughly evaluated on unseen data, providing a reliable assessment of its performance in real-world applications.</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029"/>
          </a:xfrm>
          <a:prstGeom prst="rect">
            <a:avLst/>
          </a:prstGeom>
          <a:solidFill>
            <a:srgbClr val="09151A">
              <a:alpha val="75000"/>
            </a:srgbClr>
          </a:solidFill>
        </p:spPr>
      </p:sp>
      <p:pic>
        <p:nvPicPr>
          <p:cNvPr id="4" name="Image 1" descr="preencoded.png"/>
          <p:cNvPicPr>
            <a:picLocks noChangeAspect="1"/>
          </p:cNvPicPr>
          <p:nvPr/>
        </p:nvPicPr>
        <p:blipFill>
          <a:blip r:embed="rId2"/>
          <a:stretch>
            <a:fillRect/>
          </a:stretch>
        </p:blipFill>
        <p:spPr>
          <a:xfrm>
            <a:off x="10980420" y="0"/>
            <a:ext cx="3657600" cy="8231029"/>
          </a:xfrm>
          <a:prstGeom prst="rect">
            <a:avLst/>
          </a:prstGeom>
        </p:spPr>
      </p:pic>
      <p:sp>
        <p:nvSpPr>
          <p:cNvPr id="5" name="Text 1"/>
          <p:cNvSpPr/>
          <p:nvPr/>
        </p:nvSpPr>
        <p:spPr>
          <a:xfrm>
            <a:off x="1390531" y="521613"/>
            <a:ext cx="5490924" cy="538877"/>
          </a:xfrm>
          <a:prstGeom prst="rect">
            <a:avLst/>
          </a:prstGeom>
          <a:noFill/>
        </p:spPr>
        <p:txBody>
          <a:bodyPr wrap="none" rtlCol="0" anchor="t"/>
          <a:lstStyle/>
          <a:p>
            <a:pPr marL="0" indent="0">
              <a:lnSpc>
                <a:spcPts val="4245"/>
              </a:lnSpc>
              <a:buNone/>
            </a:pPr>
            <a:r>
              <a:rPr lang="en-US" sz="3600" dirty="0">
                <a:solidFill>
                  <a:srgbClr val="F5F0F0"/>
                </a:solidFill>
                <a:latin typeface="Times New Roman" panose="02020603050405020304" charset="0"/>
                <a:ea typeface="adonis-web" pitchFamily="34" charset="-122"/>
                <a:cs typeface="Times New Roman" panose="02020603050405020304" charset="0"/>
              </a:rPr>
              <a:t>Model Training and Evaluation</a:t>
            </a:r>
            <a:endParaRPr lang="en-US" sz="3600" dirty="0">
              <a:solidFill>
                <a:srgbClr val="F5F0F0"/>
              </a:solidFill>
              <a:latin typeface="Times New Roman" panose="02020603050405020304" charset="0"/>
              <a:ea typeface="adonis-web" pitchFamily="34" charset="-122"/>
              <a:cs typeface="Times New Roman" panose="02020603050405020304" charset="0"/>
            </a:endParaRPr>
          </a:p>
        </p:txBody>
      </p:sp>
      <p:sp>
        <p:nvSpPr>
          <p:cNvPr id="6" name="Shape 2"/>
          <p:cNvSpPr/>
          <p:nvPr/>
        </p:nvSpPr>
        <p:spPr>
          <a:xfrm>
            <a:off x="1656040" y="1344930"/>
            <a:ext cx="37862" cy="6364486"/>
          </a:xfrm>
          <a:prstGeom prst="roundRect">
            <a:avLst>
              <a:gd name="adj" fmla="val 225468"/>
            </a:avLst>
          </a:prstGeom>
          <a:solidFill>
            <a:srgbClr val="194A99"/>
          </a:solidFill>
        </p:spPr>
      </p:sp>
      <p:sp>
        <p:nvSpPr>
          <p:cNvPr id="7" name="Shape 3"/>
          <p:cNvSpPr/>
          <p:nvPr/>
        </p:nvSpPr>
        <p:spPr>
          <a:xfrm>
            <a:off x="1888331" y="1752719"/>
            <a:ext cx="663893" cy="37862"/>
          </a:xfrm>
          <a:prstGeom prst="roundRect">
            <a:avLst>
              <a:gd name="adj" fmla="val 225468"/>
            </a:avLst>
          </a:prstGeom>
          <a:solidFill>
            <a:srgbClr val="194A99"/>
          </a:solidFill>
        </p:spPr>
      </p:sp>
      <p:sp>
        <p:nvSpPr>
          <p:cNvPr id="8" name="Shape 4"/>
          <p:cNvSpPr/>
          <p:nvPr/>
        </p:nvSpPr>
        <p:spPr>
          <a:xfrm>
            <a:off x="1461611" y="1558290"/>
            <a:ext cx="426720" cy="426720"/>
          </a:xfrm>
          <a:prstGeom prst="roundRect">
            <a:avLst>
              <a:gd name="adj" fmla="val 20005"/>
            </a:avLst>
          </a:prstGeom>
          <a:solidFill>
            <a:srgbClr val="003180"/>
          </a:solidFill>
          <a:ln w="7620">
            <a:solidFill>
              <a:srgbClr val="194A99"/>
            </a:solidFill>
            <a:prstDash val="solid"/>
          </a:ln>
        </p:spPr>
      </p:sp>
      <p:sp>
        <p:nvSpPr>
          <p:cNvPr id="9" name="Text 5"/>
          <p:cNvSpPr/>
          <p:nvPr/>
        </p:nvSpPr>
        <p:spPr>
          <a:xfrm>
            <a:off x="1604367" y="1609963"/>
            <a:ext cx="141208" cy="323374"/>
          </a:xfrm>
          <a:prstGeom prst="rect">
            <a:avLst/>
          </a:prstGeom>
          <a:noFill/>
        </p:spPr>
        <p:txBody>
          <a:bodyPr wrap="none" rtlCol="0" anchor="t"/>
          <a:lstStyle/>
          <a:p>
            <a:pPr marL="0" indent="0" algn="ctr">
              <a:lnSpc>
                <a:spcPts val="2545"/>
              </a:lnSpc>
              <a:buNone/>
            </a:pPr>
            <a:r>
              <a:rPr lang="en-US" sz="2035" dirty="0">
                <a:solidFill>
                  <a:srgbClr val="E2E6E9"/>
                </a:solidFill>
                <a:latin typeface="adonis-web" pitchFamily="34" charset="0"/>
                <a:ea typeface="adonis-web" pitchFamily="34" charset="-122"/>
                <a:cs typeface="adonis-web" pitchFamily="34" charset="-120"/>
              </a:rPr>
              <a:t>1</a:t>
            </a:r>
            <a:endParaRPr lang="en-US" sz="2035" dirty="0"/>
          </a:p>
        </p:txBody>
      </p:sp>
      <p:sp>
        <p:nvSpPr>
          <p:cNvPr id="10" name="Text 6"/>
          <p:cNvSpPr/>
          <p:nvPr/>
        </p:nvSpPr>
        <p:spPr>
          <a:xfrm>
            <a:off x="2718316" y="1534597"/>
            <a:ext cx="2155627" cy="269438"/>
          </a:xfrm>
          <a:prstGeom prst="rect">
            <a:avLst/>
          </a:prstGeom>
          <a:noFill/>
        </p:spPr>
        <p:txBody>
          <a:bodyPr wrap="none" rtlCol="0" anchor="t"/>
          <a:lstStyle/>
          <a:p>
            <a:pPr marL="0" indent="0" algn="l">
              <a:lnSpc>
                <a:spcPts val="2120"/>
              </a:lnSpc>
              <a:buNone/>
            </a:pPr>
            <a:r>
              <a:rPr lang="en-US" sz="2400" dirty="0">
                <a:solidFill>
                  <a:srgbClr val="E2E6E9"/>
                </a:solidFill>
                <a:latin typeface="Times New Roman" panose="02020603050405020304" charset="0"/>
                <a:ea typeface="adonis-web" pitchFamily="34" charset="-122"/>
                <a:cs typeface="Times New Roman" panose="02020603050405020304" charset="0"/>
              </a:rPr>
              <a:t>Logistic Regression</a:t>
            </a:r>
            <a:endParaRPr lang="en-US" sz="2400" dirty="0">
              <a:solidFill>
                <a:srgbClr val="E2E6E9"/>
              </a:solidFill>
              <a:latin typeface="Times New Roman" panose="02020603050405020304" charset="0"/>
              <a:ea typeface="adonis-web" pitchFamily="34" charset="-122"/>
              <a:cs typeface="Times New Roman" panose="02020603050405020304" charset="0"/>
            </a:endParaRPr>
          </a:p>
        </p:txBody>
      </p:sp>
      <p:sp>
        <p:nvSpPr>
          <p:cNvPr id="11" name="Text 7"/>
          <p:cNvSpPr/>
          <p:nvPr/>
        </p:nvSpPr>
        <p:spPr>
          <a:xfrm>
            <a:off x="2718316" y="1917740"/>
            <a:ext cx="6863953" cy="1137761"/>
          </a:xfrm>
          <a:prstGeom prst="rect">
            <a:avLst/>
          </a:prstGeom>
          <a:noFill/>
        </p:spPr>
        <p:txBody>
          <a:bodyPr wrap="square" rtlCol="0" anchor="t"/>
          <a:lstStyle/>
          <a:p>
            <a:pPr marL="0" indent="0" algn="l">
              <a:lnSpc>
                <a:spcPts val="2240"/>
              </a:lnSpc>
              <a:buNone/>
            </a:pPr>
            <a:r>
              <a:rPr lang="en-US" dirty="0">
                <a:solidFill>
                  <a:srgbClr val="E2E6E9"/>
                </a:solidFill>
                <a:latin typeface="Times New Roman" panose="02020603050405020304" charset="0"/>
                <a:ea typeface="adonis-web" pitchFamily="34" charset="-122"/>
                <a:cs typeface="Times New Roman" panose="02020603050405020304" charset="0"/>
              </a:rPr>
              <a:t>The first model trained in this study is logistic regression, a well-established algorithm for binary classification tasks. Logistic regression is particularly suitable for predicting the likelihood of heart disease, as it can effectively capture the nonlinear relationships between the medical parameters and the target variable.</a:t>
            </a:r>
            <a:endParaRPr lang="en-US" dirty="0">
              <a:solidFill>
                <a:srgbClr val="E2E6E9"/>
              </a:solidFill>
              <a:latin typeface="Times New Roman" panose="02020603050405020304" charset="0"/>
              <a:ea typeface="adonis-web" pitchFamily="34" charset="-122"/>
              <a:cs typeface="Times New Roman" panose="02020603050405020304" charset="0"/>
            </a:endParaRPr>
          </a:p>
        </p:txBody>
      </p:sp>
      <p:sp>
        <p:nvSpPr>
          <p:cNvPr id="12" name="Shape 8"/>
          <p:cNvSpPr/>
          <p:nvPr/>
        </p:nvSpPr>
        <p:spPr>
          <a:xfrm>
            <a:off x="1888331" y="3842623"/>
            <a:ext cx="663893" cy="37862"/>
          </a:xfrm>
          <a:prstGeom prst="roundRect">
            <a:avLst>
              <a:gd name="adj" fmla="val 225468"/>
            </a:avLst>
          </a:prstGeom>
          <a:solidFill>
            <a:srgbClr val="194A99"/>
          </a:solidFill>
        </p:spPr>
      </p:sp>
      <p:sp>
        <p:nvSpPr>
          <p:cNvPr id="13" name="Shape 9"/>
          <p:cNvSpPr/>
          <p:nvPr/>
        </p:nvSpPr>
        <p:spPr>
          <a:xfrm>
            <a:off x="1461611" y="3648194"/>
            <a:ext cx="426720" cy="426720"/>
          </a:xfrm>
          <a:prstGeom prst="roundRect">
            <a:avLst>
              <a:gd name="adj" fmla="val 20005"/>
            </a:avLst>
          </a:prstGeom>
          <a:solidFill>
            <a:srgbClr val="003180"/>
          </a:solidFill>
          <a:ln w="7620">
            <a:solidFill>
              <a:srgbClr val="194A99"/>
            </a:solidFill>
            <a:prstDash val="solid"/>
          </a:ln>
        </p:spPr>
      </p:sp>
      <p:sp>
        <p:nvSpPr>
          <p:cNvPr id="14" name="Text 10"/>
          <p:cNvSpPr/>
          <p:nvPr/>
        </p:nvSpPr>
        <p:spPr>
          <a:xfrm>
            <a:off x="1604367" y="3699867"/>
            <a:ext cx="141208" cy="323374"/>
          </a:xfrm>
          <a:prstGeom prst="rect">
            <a:avLst/>
          </a:prstGeom>
          <a:noFill/>
        </p:spPr>
        <p:txBody>
          <a:bodyPr wrap="none" rtlCol="0" anchor="t"/>
          <a:lstStyle/>
          <a:p>
            <a:pPr marL="0" indent="0" algn="ctr">
              <a:lnSpc>
                <a:spcPts val="2545"/>
              </a:lnSpc>
              <a:buNone/>
            </a:pPr>
            <a:r>
              <a:rPr lang="en-US" sz="2035" dirty="0">
                <a:solidFill>
                  <a:srgbClr val="E2E6E9"/>
                </a:solidFill>
                <a:latin typeface="adonis-web" pitchFamily="34" charset="0"/>
                <a:ea typeface="adonis-web" pitchFamily="34" charset="-122"/>
                <a:cs typeface="adonis-web" pitchFamily="34" charset="-120"/>
              </a:rPr>
              <a:t>2</a:t>
            </a:r>
            <a:endParaRPr lang="en-US" sz="2035" dirty="0"/>
          </a:p>
        </p:txBody>
      </p:sp>
      <p:sp>
        <p:nvSpPr>
          <p:cNvPr id="15" name="Text 11"/>
          <p:cNvSpPr/>
          <p:nvPr/>
        </p:nvSpPr>
        <p:spPr>
          <a:xfrm>
            <a:off x="2718316" y="3624501"/>
            <a:ext cx="2518410" cy="269438"/>
          </a:xfrm>
          <a:prstGeom prst="rect">
            <a:avLst/>
          </a:prstGeom>
          <a:noFill/>
        </p:spPr>
        <p:txBody>
          <a:bodyPr wrap="none" rtlCol="0" anchor="t"/>
          <a:lstStyle/>
          <a:p>
            <a:pPr marL="0" indent="0" algn="l">
              <a:lnSpc>
                <a:spcPts val="2120"/>
              </a:lnSpc>
              <a:buNone/>
            </a:pPr>
            <a:r>
              <a:rPr lang="en-US" sz="2000" dirty="0">
                <a:solidFill>
                  <a:srgbClr val="E2E6E9"/>
                </a:solidFill>
                <a:latin typeface="Times New Roman" panose="02020603050405020304" charset="0"/>
                <a:ea typeface="adonis-web" pitchFamily="34" charset="-122"/>
                <a:cs typeface="Times New Roman" panose="02020603050405020304" charset="0"/>
              </a:rPr>
              <a:t>K-Nearest Neighbors (KNN)</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
        <p:nvSpPr>
          <p:cNvPr id="16" name="Text 12"/>
          <p:cNvSpPr/>
          <p:nvPr/>
        </p:nvSpPr>
        <p:spPr>
          <a:xfrm>
            <a:off x="2718316" y="4007644"/>
            <a:ext cx="6863953" cy="1422202"/>
          </a:xfrm>
          <a:prstGeom prst="rect">
            <a:avLst/>
          </a:prstGeom>
          <a:noFill/>
        </p:spPr>
        <p:txBody>
          <a:bodyPr wrap="square" rtlCol="0" anchor="t"/>
          <a:lstStyle/>
          <a:p>
            <a:pPr marL="0" indent="0" algn="l">
              <a:lnSpc>
                <a:spcPts val="2240"/>
              </a:lnSpc>
              <a:buNone/>
            </a:pPr>
            <a:r>
              <a:rPr lang="en-US" sz="2000" dirty="0">
                <a:solidFill>
                  <a:srgbClr val="E2E6E9"/>
                </a:solidFill>
                <a:latin typeface="Times New Roman" panose="02020603050405020304" charset="0"/>
                <a:ea typeface="adonis-web" pitchFamily="34" charset="-122"/>
                <a:cs typeface="Times New Roman" panose="02020603050405020304" charset="0"/>
              </a:rPr>
              <a:t>The second model is the K-Nearest Neighbors (KNN) algorithm, which operates by identifying the k closest data points to a given input and using their labels to make a prediction. KNN is a powerful tool for capturing complex patterns in the data and can potentially uncover non-linear relationships that may be overlooked by simpler models.</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
        <p:nvSpPr>
          <p:cNvPr id="17" name="Shape 13"/>
          <p:cNvSpPr/>
          <p:nvPr/>
        </p:nvSpPr>
        <p:spPr>
          <a:xfrm>
            <a:off x="1888331" y="6216968"/>
            <a:ext cx="663893" cy="37862"/>
          </a:xfrm>
          <a:prstGeom prst="roundRect">
            <a:avLst>
              <a:gd name="adj" fmla="val 225468"/>
            </a:avLst>
          </a:prstGeom>
          <a:solidFill>
            <a:srgbClr val="194A99"/>
          </a:solidFill>
        </p:spPr>
      </p:sp>
      <p:sp>
        <p:nvSpPr>
          <p:cNvPr id="18" name="Shape 14"/>
          <p:cNvSpPr/>
          <p:nvPr/>
        </p:nvSpPr>
        <p:spPr>
          <a:xfrm>
            <a:off x="1461611" y="6022538"/>
            <a:ext cx="426720" cy="426720"/>
          </a:xfrm>
          <a:prstGeom prst="roundRect">
            <a:avLst>
              <a:gd name="adj" fmla="val 20005"/>
            </a:avLst>
          </a:prstGeom>
          <a:solidFill>
            <a:srgbClr val="003180"/>
          </a:solidFill>
          <a:ln w="7620">
            <a:solidFill>
              <a:srgbClr val="194A99"/>
            </a:solidFill>
            <a:prstDash val="solid"/>
          </a:ln>
        </p:spPr>
      </p:sp>
      <p:sp>
        <p:nvSpPr>
          <p:cNvPr id="19" name="Text 15"/>
          <p:cNvSpPr/>
          <p:nvPr/>
        </p:nvSpPr>
        <p:spPr>
          <a:xfrm>
            <a:off x="1604367" y="6074212"/>
            <a:ext cx="141208" cy="323374"/>
          </a:xfrm>
          <a:prstGeom prst="rect">
            <a:avLst/>
          </a:prstGeom>
          <a:noFill/>
        </p:spPr>
        <p:txBody>
          <a:bodyPr wrap="none" rtlCol="0" anchor="t"/>
          <a:lstStyle/>
          <a:p>
            <a:pPr marL="0" indent="0" algn="ctr">
              <a:lnSpc>
                <a:spcPts val="2545"/>
              </a:lnSpc>
              <a:buNone/>
            </a:pPr>
            <a:r>
              <a:rPr lang="en-US" sz="2035" dirty="0">
                <a:solidFill>
                  <a:srgbClr val="E2E6E9"/>
                </a:solidFill>
                <a:latin typeface="adonis-web" pitchFamily="34" charset="0"/>
                <a:ea typeface="adonis-web" pitchFamily="34" charset="-122"/>
                <a:cs typeface="adonis-web" pitchFamily="34" charset="-120"/>
              </a:rPr>
              <a:t>3</a:t>
            </a:r>
            <a:endParaRPr lang="en-US" sz="2035" dirty="0"/>
          </a:p>
        </p:txBody>
      </p:sp>
      <p:sp>
        <p:nvSpPr>
          <p:cNvPr id="20" name="Text 16"/>
          <p:cNvSpPr/>
          <p:nvPr/>
        </p:nvSpPr>
        <p:spPr>
          <a:xfrm>
            <a:off x="2718316" y="5998845"/>
            <a:ext cx="2155627" cy="269438"/>
          </a:xfrm>
          <a:prstGeom prst="rect">
            <a:avLst/>
          </a:prstGeom>
          <a:noFill/>
        </p:spPr>
        <p:txBody>
          <a:bodyPr wrap="none" rtlCol="0" anchor="t"/>
          <a:lstStyle/>
          <a:p>
            <a:pPr marL="0" indent="0" algn="l">
              <a:lnSpc>
                <a:spcPts val="2120"/>
              </a:lnSpc>
              <a:buNone/>
            </a:pPr>
            <a:r>
              <a:rPr lang="en-US" sz="2400" dirty="0">
                <a:solidFill>
                  <a:srgbClr val="E2E6E9"/>
                </a:solidFill>
                <a:latin typeface="Times New Roman" panose="02020603050405020304" charset="0"/>
                <a:ea typeface="adonis-web" pitchFamily="34" charset="-122"/>
                <a:cs typeface="Times New Roman" panose="02020603050405020304" charset="0"/>
              </a:rPr>
              <a:t>Model Evaluation</a:t>
            </a:r>
            <a:endParaRPr lang="en-US" sz="2400" dirty="0">
              <a:solidFill>
                <a:srgbClr val="E2E6E9"/>
              </a:solidFill>
              <a:latin typeface="Times New Roman" panose="02020603050405020304" charset="0"/>
              <a:ea typeface="adonis-web" pitchFamily="34" charset="-122"/>
              <a:cs typeface="Times New Roman" panose="02020603050405020304" charset="0"/>
            </a:endParaRPr>
          </a:p>
        </p:txBody>
      </p:sp>
      <p:sp>
        <p:nvSpPr>
          <p:cNvPr id="21" name="Text 17"/>
          <p:cNvSpPr/>
          <p:nvPr/>
        </p:nvSpPr>
        <p:spPr>
          <a:xfrm>
            <a:off x="2718316" y="6381988"/>
            <a:ext cx="6863953" cy="1137761"/>
          </a:xfrm>
          <a:prstGeom prst="rect">
            <a:avLst/>
          </a:prstGeom>
          <a:noFill/>
        </p:spPr>
        <p:txBody>
          <a:bodyPr wrap="square" rtlCol="0" anchor="t"/>
          <a:lstStyle/>
          <a:p>
            <a:pPr marL="0" indent="0" algn="l">
              <a:lnSpc>
                <a:spcPts val="2240"/>
              </a:lnSpc>
              <a:buNone/>
            </a:pPr>
            <a:r>
              <a:rPr lang="en-US" dirty="0">
                <a:solidFill>
                  <a:srgbClr val="E2E6E9"/>
                </a:solidFill>
                <a:latin typeface="Times New Roman" panose="02020603050405020304" charset="0"/>
                <a:ea typeface="adonis-web" pitchFamily="34" charset="-122"/>
                <a:cs typeface="Times New Roman" panose="02020603050405020304" charset="0"/>
              </a:rPr>
              <a:t>The performance of both models is evaluated based on their accuracy on the training and testing sets. This comprehensive assessment ensures that the models not only perform well on the data they were trained on but also generalize effectively to unseen cases, a crucial requirement for real-world deployment.</a:t>
            </a:r>
            <a:endParaRPr lang="en-US" dirty="0">
              <a:solidFill>
                <a:srgbClr val="E2E6E9"/>
              </a:solidFill>
              <a:latin typeface="Times New Roman" panose="02020603050405020304" charset="0"/>
              <a:ea typeface="adonis-web" pitchFamily="34" charset="-122"/>
              <a:cs typeface="Times New Roman" panose="020206030504050203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sp>
      <p:sp>
        <p:nvSpPr>
          <p:cNvPr id="4" name="Text 1"/>
          <p:cNvSpPr/>
          <p:nvPr/>
        </p:nvSpPr>
        <p:spPr>
          <a:xfrm>
            <a:off x="2517696" y="986433"/>
            <a:ext cx="5128736" cy="631150"/>
          </a:xfrm>
          <a:prstGeom prst="rect">
            <a:avLst/>
          </a:prstGeom>
          <a:noFill/>
        </p:spPr>
        <p:txBody>
          <a:bodyPr wrap="none" rtlCol="0" anchor="t"/>
          <a:lstStyle/>
          <a:p>
            <a:pPr marL="0" indent="0">
              <a:lnSpc>
                <a:spcPts val="4970"/>
              </a:lnSpc>
              <a:buNone/>
            </a:pPr>
            <a:r>
              <a:rPr lang="en-US" sz="4400" dirty="0">
                <a:solidFill>
                  <a:srgbClr val="F5F0F0"/>
                </a:solidFill>
                <a:latin typeface="Times New Roman" panose="02020603050405020304" charset="0"/>
                <a:ea typeface="adonis-web" pitchFamily="34" charset="-122"/>
                <a:cs typeface="Times New Roman" panose="02020603050405020304" charset="0"/>
              </a:rPr>
              <a:t>Results and Comparison</a:t>
            </a:r>
            <a:endParaRPr lang="en-US" sz="4400" dirty="0">
              <a:solidFill>
                <a:srgbClr val="F5F0F0"/>
              </a:solidFill>
              <a:latin typeface="Times New Roman" panose="02020603050405020304" charset="0"/>
              <a:ea typeface="adonis-web" pitchFamily="34" charset="-122"/>
              <a:cs typeface="Times New Roman" panose="02020603050405020304" charset="0"/>
            </a:endParaRPr>
          </a:p>
        </p:txBody>
      </p:sp>
      <p:sp>
        <p:nvSpPr>
          <p:cNvPr id="5" name="Text 2"/>
          <p:cNvSpPr/>
          <p:nvPr/>
        </p:nvSpPr>
        <p:spPr>
          <a:xfrm>
            <a:off x="2517696" y="2173010"/>
            <a:ext cx="2836545" cy="631269"/>
          </a:xfrm>
          <a:prstGeom prst="rect">
            <a:avLst/>
          </a:prstGeom>
          <a:noFill/>
        </p:spPr>
        <p:txBody>
          <a:bodyPr wrap="square" rtlCol="0" anchor="t"/>
          <a:lstStyle/>
          <a:p>
            <a:pPr marL="0" indent="0">
              <a:lnSpc>
                <a:spcPts val="2485"/>
              </a:lnSpc>
              <a:buNone/>
            </a:pPr>
            <a:r>
              <a:rPr lang="en-US" sz="2400" dirty="0">
                <a:solidFill>
                  <a:srgbClr val="F5F0F0"/>
                </a:solidFill>
                <a:latin typeface="Times New Roman" panose="02020603050405020304" charset="0"/>
                <a:ea typeface="adonis-web" pitchFamily="34" charset="-122"/>
                <a:cs typeface="Times New Roman" panose="02020603050405020304" charset="0"/>
              </a:rPr>
              <a:t>Logistic Regression Performance</a:t>
            </a:r>
            <a:endParaRPr lang="en-US" sz="2400" dirty="0">
              <a:solidFill>
                <a:srgbClr val="F5F0F0"/>
              </a:solidFill>
              <a:latin typeface="Times New Roman" panose="02020603050405020304" charset="0"/>
              <a:ea typeface="adonis-web" pitchFamily="34" charset="-122"/>
              <a:cs typeface="Times New Roman" panose="02020603050405020304" charset="0"/>
            </a:endParaRPr>
          </a:p>
        </p:txBody>
      </p:sp>
      <p:sp>
        <p:nvSpPr>
          <p:cNvPr id="6" name="Text 3"/>
          <p:cNvSpPr/>
          <p:nvPr/>
        </p:nvSpPr>
        <p:spPr>
          <a:xfrm>
            <a:off x="2517696" y="3026450"/>
            <a:ext cx="2836545" cy="3665815"/>
          </a:xfrm>
          <a:prstGeom prst="rect">
            <a:avLst/>
          </a:prstGeom>
          <a:noFill/>
        </p:spPr>
        <p:txBody>
          <a:bodyPr wrap="square" rtlCol="0" anchor="t"/>
          <a:lstStyle/>
          <a:p>
            <a:pPr marL="0" indent="0">
              <a:lnSpc>
                <a:spcPts val="2625"/>
              </a:lnSpc>
              <a:buNone/>
            </a:pPr>
            <a:r>
              <a:rPr lang="en-US" sz="2000" dirty="0">
                <a:solidFill>
                  <a:srgbClr val="E2E6E9"/>
                </a:solidFill>
                <a:latin typeface="Times New Roman" panose="02020603050405020304" charset="0"/>
                <a:ea typeface="adonis-web" pitchFamily="34" charset="-122"/>
                <a:cs typeface="Times New Roman" panose="02020603050405020304" charset="0"/>
              </a:rPr>
              <a:t>The logistic regression model achieved a training accuracy of 0.8512 and a testing accuracy of 0.8197. These results demonstrate the model's strong performance in predicting the presence or absence of heart disease, indicating its potential for practical application in clinical settings.</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
        <p:nvSpPr>
          <p:cNvPr id="7" name="Text 4"/>
          <p:cNvSpPr/>
          <p:nvPr/>
        </p:nvSpPr>
        <p:spPr>
          <a:xfrm>
            <a:off x="5903833" y="2173010"/>
            <a:ext cx="2524958" cy="315635"/>
          </a:xfrm>
          <a:prstGeom prst="rect">
            <a:avLst/>
          </a:prstGeom>
          <a:noFill/>
        </p:spPr>
        <p:txBody>
          <a:bodyPr wrap="none" rtlCol="0" anchor="t"/>
          <a:lstStyle/>
          <a:p>
            <a:pPr marL="0" indent="0">
              <a:lnSpc>
                <a:spcPts val="2485"/>
              </a:lnSpc>
              <a:buNone/>
            </a:pPr>
            <a:r>
              <a:rPr lang="en-US" sz="2400" dirty="0">
                <a:solidFill>
                  <a:srgbClr val="F5F0F0"/>
                </a:solidFill>
                <a:latin typeface="Times New Roman" panose="02020603050405020304" charset="0"/>
                <a:ea typeface="adonis-web" pitchFamily="34" charset="-122"/>
                <a:cs typeface="Times New Roman" panose="02020603050405020304" charset="0"/>
              </a:rPr>
              <a:t>KNN Performance</a:t>
            </a:r>
            <a:endParaRPr lang="en-US" sz="2400" dirty="0">
              <a:solidFill>
                <a:srgbClr val="F5F0F0"/>
              </a:solidFill>
              <a:latin typeface="Times New Roman" panose="02020603050405020304" charset="0"/>
              <a:ea typeface="adonis-web" pitchFamily="34" charset="-122"/>
              <a:cs typeface="Times New Roman" panose="02020603050405020304" charset="0"/>
            </a:endParaRPr>
          </a:p>
        </p:txBody>
      </p:sp>
      <p:sp>
        <p:nvSpPr>
          <p:cNvPr id="8" name="Text 5"/>
          <p:cNvSpPr/>
          <p:nvPr/>
        </p:nvSpPr>
        <p:spPr>
          <a:xfrm>
            <a:off x="5903833" y="2710815"/>
            <a:ext cx="2836545" cy="3999071"/>
          </a:xfrm>
          <a:prstGeom prst="rect">
            <a:avLst/>
          </a:prstGeom>
          <a:noFill/>
        </p:spPr>
        <p:txBody>
          <a:bodyPr wrap="square" rtlCol="0" anchor="t"/>
          <a:lstStyle/>
          <a:p>
            <a:pPr marL="0" indent="0">
              <a:lnSpc>
                <a:spcPts val="2625"/>
              </a:lnSpc>
              <a:buNone/>
            </a:pPr>
            <a:r>
              <a:rPr lang="en-US" sz="2000" dirty="0">
                <a:solidFill>
                  <a:srgbClr val="E2E6E9"/>
                </a:solidFill>
                <a:latin typeface="Times New Roman" panose="02020603050405020304" charset="0"/>
                <a:ea typeface="adonis-web" pitchFamily="34" charset="-122"/>
                <a:cs typeface="Times New Roman" panose="02020603050405020304" charset="0"/>
              </a:rPr>
              <a:t>The K-Nearest Neighbors (KNN) model, on the other hand, achieved a training accuracy of 0.7810 and a testing accuracy of 0.6230. While the KNN model showed promising results on the training data, its performance on the unseen testing set suggests that it may be less generalizable than the logistic regression model.</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
        <p:nvSpPr>
          <p:cNvPr id="9" name="Text 6"/>
          <p:cNvSpPr/>
          <p:nvPr/>
        </p:nvSpPr>
        <p:spPr>
          <a:xfrm>
            <a:off x="9289971" y="2173010"/>
            <a:ext cx="2524958" cy="315635"/>
          </a:xfrm>
          <a:prstGeom prst="rect">
            <a:avLst/>
          </a:prstGeom>
          <a:noFill/>
        </p:spPr>
        <p:txBody>
          <a:bodyPr wrap="none" rtlCol="0" anchor="t"/>
          <a:lstStyle/>
          <a:p>
            <a:pPr marL="0" indent="0">
              <a:lnSpc>
                <a:spcPts val="2485"/>
              </a:lnSpc>
              <a:buNone/>
            </a:pPr>
            <a:r>
              <a:rPr lang="en-US" sz="2400" dirty="0">
                <a:solidFill>
                  <a:srgbClr val="F5F0F0"/>
                </a:solidFill>
                <a:latin typeface="Times New Roman" panose="02020603050405020304" charset="0"/>
                <a:ea typeface="adonis-web" pitchFamily="34" charset="-122"/>
                <a:cs typeface="Times New Roman" panose="02020603050405020304" charset="0"/>
              </a:rPr>
              <a:t>Comparative Analysis</a:t>
            </a:r>
            <a:endParaRPr lang="en-US" sz="2400" dirty="0">
              <a:solidFill>
                <a:srgbClr val="F5F0F0"/>
              </a:solidFill>
              <a:latin typeface="Times New Roman" panose="02020603050405020304" charset="0"/>
              <a:ea typeface="adonis-web" pitchFamily="34" charset="-122"/>
              <a:cs typeface="Times New Roman" panose="02020603050405020304" charset="0"/>
            </a:endParaRPr>
          </a:p>
        </p:txBody>
      </p:sp>
      <p:sp>
        <p:nvSpPr>
          <p:cNvPr id="10" name="Text 7"/>
          <p:cNvSpPr/>
          <p:nvPr/>
        </p:nvSpPr>
        <p:spPr>
          <a:xfrm>
            <a:off x="9289971" y="2710815"/>
            <a:ext cx="2836545" cy="4332327"/>
          </a:xfrm>
          <a:prstGeom prst="rect">
            <a:avLst/>
          </a:prstGeom>
          <a:noFill/>
        </p:spPr>
        <p:txBody>
          <a:bodyPr wrap="square" rtlCol="0" anchor="t"/>
          <a:lstStyle/>
          <a:p>
            <a:pPr marL="0" indent="0">
              <a:lnSpc>
                <a:spcPts val="2625"/>
              </a:lnSpc>
              <a:buNone/>
            </a:pPr>
            <a:r>
              <a:rPr lang="en-US" sz="2000" dirty="0">
                <a:solidFill>
                  <a:srgbClr val="E2E6E9"/>
                </a:solidFill>
                <a:latin typeface="Times New Roman" panose="02020603050405020304" charset="0"/>
                <a:ea typeface="adonis-web" pitchFamily="34" charset="-122"/>
                <a:cs typeface="Times New Roman" panose="02020603050405020304" charset="0"/>
              </a:rPr>
              <a:t>The superior performance of the logistic regression model compared to the KNN model suggests that the linear relationships captured by logistic regression are more effective in predicting heart disease based on the given medical parameters. This finding highlights the importance of selecting the appropriate model for the specific problem at hand.</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9151A">
              <a:alpha val="80000"/>
            </a:srgbClr>
          </a:solidFill>
        </p:spPr>
      </p:sp>
      <p:sp>
        <p:nvSpPr>
          <p:cNvPr id="6" name="Text 2"/>
          <p:cNvSpPr/>
          <p:nvPr/>
        </p:nvSpPr>
        <p:spPr>
          <a:xfrm>
            <a:off x="2676644" y="592098"/>
            <a:ext cx="4882634" cy="610314"/>
          </a:xfrm>
          <a:prstGeom prst="rect">
            <a:avLst/>
          </a:prstGeom>
          <a:noFill/>
        </p:spPr>
        <p:txBody>
          <a:bodyPr wrap="none" rtlCol="0" anchor="t"/>
          <a:lstStyle/>
          <a:p>
            <a:pPr marL="0" indent="0">
              <a:lnSpc>
                <a:spcPts val="4805"/>
              </a:lnSpc>
              <a:buNone/>
            </a:pPr>
            <a:r>
              <a:rPr lang="en-US" sz="4400" dirty="0">
                <a:solidFill>
                  <a:srgbClr val="F5F0F0"/>
                </a:solidFill>
                <a:latin typeface="Times New Roman" panose="02020603050405020304" charset="0"/>
                <a:ea typeface="adonis-web" pitchFamily="34" charset="-122"/>
                <a:cs typeface="Times New Roman" panose="02020603050405020304" charset="0"/>
              </a:rPr>
              <a:t>Conclusion</a:t>
            </a:r>
            <a:endParaRPr lang="en-US" sz="4400" dirty="0">
              <a:solidFill>
                <a:srgbClr val="F5F0F0"/>
              </a:solidFill>
              <a:latin typeface="Times New Roman" panose="02020603050405020304" charset="0"/>
              <a:ea typeface="adonis-web" pitchFamily="34" charset="-122"/>
              <a:cs typeface="Times New Roman" panose="02020603050405020304" charset="0"/>
            </a:endParaRPr>
          </a:p>
        </p:txBody>
      </p:sp>
      <p:sp>
        <p:nvSpPr>
          <p:cNvPr id="7" name="Shape 3"/>
          <p:cNvSpPr/>
          <p:nvPr/>
        </p:nvSpPr>
        <p:spPr>
          <a:xfrm>
            <a:off x="2762607" y="1524595"/>
            <a:ext cx="42863" cy="6112907"/>
          </a:xfrm>
          <a:prstGeom prst="roundRect">
            <a:avLst>
              <a:gd name="adj" fmla="val 225550"/>
            </a:avLst>
          </a:prstGeom>
          <a:solidFill>
            <a:srgbClr val="194A99"/>
          </a:solidFill>
        </p:spPr>
      </p:sp>
      <p:sp>
        <p:nvSpPr>
          <p:cNvPr id="8" name="Shape 4"/>
          <p:cNvSpPr/>
          <p:nvPr/>
        </p:nvSpPr>
        <p:spPr>
          <a:xfrm>
            <a:off x="2971979" y="1932623"/>
            <a:ext cx="751880" cy="42863"/>
          </a:xfrm>
          <a:prstGeom prst="roundRect">
            <a:avLst>
              <a:gd name="adj" fmla="val 225550"/>
            </a:avLst>
          </a:prstGeom>
          <a:solidFill>
            <a:srgbClr val="194A99"/>
          </a:solidFill>
        </p:spPr>
      </p:sp>
      <p:sp>
        <p:nvSpPr>
          <p:cNvPr id="9" name="Shape 5"/>
          <p:cNvSpPr/>
          <p:nvPr/>
        </p:nvSpPr>
        <p:spPr>
          <a:xfrm>
            <a:off x="2596098" y="1766173"/>
            <a:ext cx="375880" cy="375880"/>
          </a:xfrm>
          <a:prstGeom prst="roundRect">
            <a:avLst>
              <a:gd name="adj" fmla="val 25720"/>
            </a:avLst>
          </a:prstGeom>
          <a:solidFill>
            <a:srgbClr val="003180"/>
          </a:solidFill>
          <a:ln w="7620">
            <a:solidFill>
              <a:srgbClr val="194A99"/>
            </a:solidFill>
            <a:prstDash val="solid"/>
          </a:ln>
        </p:spPr>
      </p:sp>
      <p:sp>
        <p:nvSpPr>
          <p:cNvPr id="10" name="Text 6"/>
          <p:cNvSpPr/>
          <p:nvPr/>
        </p:nvSpPr>
        <p:spPr>
          <a:xfrm>
            <a:off x="3965615" y="1739384"/>
            <a:ext cx="3196590" cy="305038"/>
          </a:xfrm>
          <a:prstGeom prst="rect">
            <a:avLst/>
          </a:prstGeom>
          <a:noFill/>
        </p:spPr>
        <p:txBody>
          <a:bodyPr wrap="none" rtlCol="0" anchor="t"/>
          <a:lstStyle/>
          <a:p>
            <a:pPr marL="0" indent="0" algn="l">
              <a:lnSpc>
                <a:spcPts val="2405"/>
              </a:lnSpc>
              <a:buNone/>
            </a:pPr>
            <a:r>
              <a:rPr lang="en-US" sz="2400" dirty="0">
                <a:solidFill>
                  <a:srgbClr val="E2E6E9"/>
                </a:solidFill>
                <a:latin typeface="Times New Roman" panose="02020603050405020304" charset="0"/>
                <a:ea typeface="adonis-web" pitchFamily="34" charset="-122"/>
                <a:cs typeface="Times New Roman" panose="02020603050405020304" charset="0"/>
              </a:rPr>
              <a:t>Advancing Cardiovascular Care</a:t>
            </a:r>
            <a:endParaRPr lang="en-US" sz="2400" dirty="0">
              <a:solidFill>
                <a:srgbClr val="E2E6E9"/>
              </a:solidFill>
              <a:latin typeface="Times New Roman" panose="02020603050405020304" charset="0"/>
              <a:ea typeface="adonis-web" pitchFamily="34" charset="-122"/>
              <a:cs typeface="Times New Roman" panose="02020603050405020304" charset="0"/>
            </a:endParaRPr>
          </a:p>
        </p:txBody>
      </p:sp>
      <p:sp>
        <p:nvSpPr>
          <p:cNvPr id="11" name="Text 7"/>
          <p:cNvSpPr/>
          <p:nvPr/>
        </p:nvSpPr>
        <p:spPr>
          <a:xfrm>
            <a:off x="3965615" y="2173248"/>
            <a:ext cx="7988141" cy="1610916"/>
          </a:xfrm>
          <a:prstGeom prst="rect">
            <a:avLst/>
          </a:prstGeom>
          <a:noFill/>
        </p:spPr>
        <p:txBody>
          <a:bodyPr wrap="square" rtlCol="0" anchor="t"/>
          <a:lstStyle/>
          <a:p>
            <a:pPr marL="0" indent="0" algn="l">
              <a:lnSpc>
                <a:spcPts val="2535"/>
              </a:lnSpc>
              <a:buNone/>
            </a:pPr>
            <a:r>
              <a:rPr lang="en-US" sz="2000" dirty="0">
                <a:solidFill>
                  <a:srgbClr val="E2E6E9"/>
                </a:solidFill>
                <a:latin typeface="Times New Roman" panose="02020603050405020304" charset="0"/>
                <a:ea typeface="adonis-web" pitchFamily="34" charset="-122"/>
                <a:cs typeface="Times New Roman" panose="02020603050405020304" charset="0"/>
              </a:rPr>
              <a:t>This study has demonstrated the potential of machine learning in predicting heart disease risk, paving the way for more proactive and personalized approaches to cardiovascular health management. By leveraging advanced analytical techniques, healthcare professionals can make informed decisions, leading to improved patient outcomes and a reduced burden on the healthcare system.</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
        <p:nvSpPr>
          <p:cNvPr id="12" name="Shape 8"/>
          <p:cNvSpPr/>
          <p:nvPr/>
        </p:nvSpPr>
        <p:spPr>
          <a:xfrm>
            <a:off x="2971979" y="4621768"/>
            <a:ext cx="751880" cy="42863"/>
          </a:xfrm>
          <a:prstGeom prst="roundRect">
            <a:avLst>
              <a:gd name="adj" fmla="val 225550"/>
            </a:avLst>
          </a:prstGeom>
          <a:solidFill>
            <a:srgbClr val="194A99"/>
          </a:solidFill>
        </p:spPr>
      </p:sp>
      <p:sp>
        <p:nvSpPr>
          <p:cNvPr id="13" name="Shape 9"/>
          <p:cNvSpPr/>
          <p:nvPr/>
        </p:nvSpPr>
        <p:spPr>
          <a:xfrm>
            <a:off x="2596098" y="4455319"/>
            <a:ext cx="375880" cy="375880"/>
          </a:xfrm>
          <a:prstGeom prst="roundRect">
            <a:avLst>
              <a:gd name="adj" fmla="val 25720"/>
            </a:avLst>
          </a:prstGeom>
          <a:solidFill>
            <a:srgbClr val="003180"/>
          </a:solidFill>
          <a:ln w="7620">
            <a:solidFill>
              <a:srgbClr val="194A99"/>
            </a:solidFill>
            <a:prstDash val="solid"/>
          </a:ln>
        </p:spPr>
      </p:sp>
      <p:sp>
        <p:nvSpPr>
          <p:cNvPr id="14" name="Text 10"/>
          <p:cNvSpPr/>
          <p:nvPr/>
        </p:nvSpPr>
        <p:spPr>
          <a:xfrm>
            <a:off x="3965615" y="4428530"/>
            <a:ext cx="2600682" cy="305038"/>
          </a:xfrm>
          <a:prstGeom prst="rect">
            <a:avLst/>
          </a:prstGeom>
          <a:noFill/>
        </p:spPr>
        <p:txBody>
          <a:bodyPr wrap="none" rtlCol="0" anchor="t"/>
          <a:lstStyle/>
          <a:p>
            <a:pPr marL="0" indent="0" algn="l">
              <a:lnSpc>
                <a:spcPts val="2405"/>
              </a:lnSpc>
              <a:buNone/>
            </a:pPr>
            <a:r>
              <a:rPr lang="en-US" sz="2400" dirty="0">
                <a:solidFill>
                  <a:srgbClr val="E2E6E9"/>
                </a:solidFill>
                <a:latin typeface="Times New Roman" panose="02020603050405020304" charset="0"/>
                <a:ea typeface="adonis-web" pitchFamily="34" charset="-122"/>
                <a:cs typeface="Times New Roman" panose="02020603050405020304" charset="0"/>
              </a:rPr>
              <a:t>Continuous Improvement</a:t>
            </a:r>
            <a:endParaRPr lang="en-US" sz="2400" dirty="0">
              <a:solidFill>
                <a:srgbClr val="E2E6E9"/>
              </a:solidFill>
              <a:latin typeface="Times New Roman" panose="02020603050405020304" charset="0"/>
              <a:ea typeface="adonis-web" pitchFamily="34" charset="-122"/>
              <a:cs typeface="Times New Roman" panose="02020603050405020304" charset="0"/>
            </a:endParaRPr>
          </a:p>
        </p:txBody>
      </p:sp>
      <p:sp>
        <p:nvSpPr>
          <p:cNvPr id="15" name="Text 11"/>
          <p:cNvSpPr/>
          <p:nvPr/>
        </p:nvSpPr>
        <p:spPr>
          <a:xfrm>
            <a:off x="3965615" y="4862393"/>
            <a:ext cx="7988141" cy="1610916"/>
          </a:xfrm>
          <a:prstGeom prst="rect">
            <a:avLst/>
          </a:prstGeom>
          <a:noFill/>
        </p:spPr>
        <p:txBody>
          <a:bodyPr wrap="square" rtlCol="0" anchor="t"/>
          <a:lstStyle/>
          <a:p>
            <a:pPr marL="0" indent="0" algn="l">
              <a:lnSpc>
                <a:spcPts val="2535"/>
              </a:lnSpc>
              <a:buNone/>
            </a:pPr>
            <a:r>
              <a:rPr lang="en-US" sz="2000" dirty="0">
                <a:solidFill>
                  <a:srgbClr val="E2E6E9"/>
                </a:solidFill>
                <a:latin typeface="Times New Roman" panose="02020603050405020304" charset="0"/>
                <a:ea typeface="adonis-web" pitchFamily="34" charset="-122"/>
                <a:cs typeface="Times New Roman" panose="02020603050405020304" charset="0"/>
              </a:rPr>
              <a:t>This project represents an important step forward, but the journey towards improving heart disease prediction and prevention is an ongoing one. By embracing a spirit of continuous learning and innovation, we can build upon the insights and findings of this study, ultimately enhancing our ability to safeguard the cardiovascular health of individuals and communities.</a:t>
            </a:r>
            <a:endParaRPr lang="en-US" sz="2000" dirty="0">
              <a:solidFill>
                <a:srgbClr val="E2E6E9"/>
              </a:solidFill>
              <a:latin typeface="Times New Roman" panose="02020603050405020304" charset="0"/>
              <a:ea typeface="adonis-web" pitchFamily="34" charset="-122"/>
              <a:cs typeface="Times New Roman" panose="02020603050405020304" charset="0"/>
            </a:endParaRPr>
          </a:p>
        </p:txBody>
      </p:sp>
      <p:sp>
        <p:nvSpPr>
          <p:cNvPr id="16" name="Shape 12"/>
          <p:cNvSpPr/>
          <p:nvPr/>
        </p:nvSpPr>
        <p:spPr>
          <a:xfrm>
            <a:off x="2971979" y="7310914"/>
            <a:ext cx="751880" cy="42863"/>
          </a:xfrm>
          <a:prstGeom prst="roundRect">
            <a:avLst>
              <a:gd name="adj" fmla="val 225550"/>
            </a:avLst>
          </a:prstGeom>
          <a:solidFill>
            <a:srgbClr val="194A99"/>
          </a:solidFill>
        </p:spPr>
      </p:sp>
      <p:sp>
        <p:nvSpPr>
          <p:cNvPr id="17" name="Shape 13"/>
          <p:cNvSpPr/>
          <p:nvPr/>
        </p:nvSpPr>
        <p:spPr>
          <a:xfrm>
            <a:off x="2596098" y="7144464"/>
            <a:ext cx="375880" cy="375880"/>
          </a:xfrm>
          <a:prstGeom prst="roundRect">
            <a:avLst>
              <a:gd name="adj" fmla="val 25720"/>
            </a:avLst>
          </a:prstGeom>
          <a:solidFill>
            <a:srgbClr val="003180"/>
          </a:solidFill>
          <a:ln w="7620">
            <a:solidFill>
              <a:srgbClr val="194A99"/>
            </a:solidFill>
            <a:prstDash val="solid"/>
          </a:ln>
        </p:spPr>
      </p:sp>
      <p:sp>
        <p:nvSpPr>
          <p:cNvPr id="18" name="Text 14"/>
          <p:cNvSpPr/>
          <p:nvPr/>
        </p:nvSpPr>
        <p:spPr>
          <a:xfrm>
            <a:off x="3965615" y="7117675"/>
            <a:ext cx="2441258" cy="305038"/>
          </a:xfrm>
          <a:prstGeom prst="rect">
            <a:avLst/>
          </a:prstGeom>
          <a:noFill/>
        </p:spPr>
        <p:txBody>
          <a:bodyPr wrap="none" rtlCol="0" anchor="t"/>
          <a:lstStyle/>
          <a:p>
            <a:pPr marL="0" indent="0" algn="l">
              <a:lnSpc>
                <a:spcPts val="2405"/>
              </a:lnSpc>
              <a:buNone/>
            </a:pPr>
            <a:endParaRPr lang="en-US" sz="192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9151A">
              <a:alpha val="80000"/>
            </a:srgbClr>
          </a:solidFill>
        </p:spPr>
      </p:sp>
      <p:sp>
        <p:nvSpPr>
          <p:cNvPr id="6" name="Text 2"/>
          <p:cNvSpPr/>
          <p:nvPr/>
        </p:nvSpPr>
        <p:spPr>
          <a:xfrm>
            <a:off x="2517696" y="3799165"/>
            <a:ext cx="5049917" cy="631150"/>
          </a:xfrm>
          <a:prstGeom prst="rect">
            <a:avLst/>
          </a:prstGeom>
          <a:noFill/>
        </p:spPr>
        <p:txBody>
          <a:bodyPr wrap="none" rtlCol="0" anchor="t"/>
          <a:lstStyle/>
          <a:p>
            <a:pPr marL="0" indent="0">
              <a:lnSpc>
                <a:spcPts val="4970"/>
              </a:lnSpc>
              <a:buNone/>
            </a:pPr>
            <a:r>
              <a:rPr lang="en-US" sz="7200" dirty="0">
                <a:solidFill>
                  <a:srgbClr val="F5F0F0"/>
                </a:solidFill>
                <a:latin typeface="Times New Roman" panose="02020603050405020304" charset="0"/>
                <a:ea typeface="adonis-web" pitchFamily="34" charset="-122"/>
                <a:cs typeface="Times New Roman" panose="02020603050405020304" charset="0"/>
              </a:rPr>
              <a:t>     Jazak Allah Khair!</a:t>
            </a:r>
            <a:endParaRPr lang="en-US" sz="7200" dirty="0">
              <a:solidFill>
                <a:srgbClr val="F5F0F0"/>
              </a:solidFill>
              <a:latin typeface="Times New Roman" panose="02020603050405020304" charset="0"/>
              <a:ea typeface="adonis-web" pitchFamily="34" charset="-122"/>
              <a:cs typeface="Times New Roman" panose="020206030504050203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5181</Words>
  <Application>WPS Presentation</Application>
  <PresentationFormat>On-screen Show (16:9)</PresentationFormat>
  <Paragraphs>84</Paragraphs>
  <Slides>7</Slides>
  <Notes>7</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7</vt:i4>
      </vt:variant>
    </vt:vector>
  </HeadingPairs>
  <TitlesOfParts>
    <vt:vector size="20" baseType="lpstr">
      <vt:lpstr>Arial</vt:lpstr>
      <vt:lpstr>SimSun</vt:lpstr>
      <vt:lpstr>Wingdings</vt:lpstr>
      <vt:lpstr>adonis-web</vt:lpstr>
      <vt:lpstr>Segoe Print</vt:lpstr>
      <vt:lpstr>adonis-web</vt:lpstr>
      <vt:lpstr>adonis-web</vt:lpstr>
      <vt:lpstr>Calibri</vt:lpstr>
      <vt:lpstr>Microsoft YaHei</vt:lpstr>
      <vt:lpstr>Arial Unicode MS</vt:lpstr>
      <vt:lpstr>MingLiU-ExtB</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Shaharyar Bhatti</cp:lastModifiedBy>
  <cp:revision>2</cp:revision>
  <dcterms:created xsi:type="dcterms:W3CDTF">2024-06-06T16:30:00Z</dcterms:created>
  <dcterms:modified xsi:type="dcterms:W3CDTF">2024-06-07T05:33:13Z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BD9A4FB511C8431AAEF7557E5AFB628B_12</vt:lpwstr>
  </property>
  <property fmtid="{D5CDD505-2E9C-101B-9397-08002B2CF9AE}" pid="3" name="KSOProductBuildVer">
    <vt:lpwstr>1033-12.2.0.16909</vt:lpwstr>
  </property>
</Properties>
</file>